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  <p:sldMasterId id="2147483937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4"/>
    <p:restoredTop sz="94582"/>
  </p:normalViewPr>
  <p:slideViewPr>
    <p:cSldViewPr snapToGrid="0">
      <p:cViewPr varScale="1">
        <p:scale>
          <a:sx n="60" d="100"/>
          <a:sy n="60" d="100"/>
        </p:scale>
        <p:origin x="208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D01D-E853-1B1C-49D2-430BD0DB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F274-6BF2-4C71-AEEE-B3267B5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7ED7-A505-7D4F-3A09-9D81B0B4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6CB47-2268-4667-16CC-1362A0E6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5EE1-E7C6-2313-DE2D-C4D48650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0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AF47-74CC-B697-71E3-CB3C2750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564D9-1890-DFE9-6420-786AC7447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51C0-3602-279D-091E-B18313DC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3CC0-7E8A-112A-C140-0709383A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8A34-CF0A-2C9D-147E-8AE9309C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966EF-E7DA-5FD4-08C3-F4E6C34E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30FA2-5B5B-C10B-609E-AE631EBC6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3640-D095-9A87-756D-884E0D74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2B7B-2CDA-A80E-EA9A-F165C01F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C028-7551-770F-6E73-53B440DB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0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3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407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9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6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3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D87C-23C5-F24D-C590-2DF2403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8D1B-FD7A-78B6-22C3-6FCD0E0D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D704F-B2F5-51CB-C9B4-BC3ADBCC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5186-EFFC-ED9A-71EB-F04235CC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440A-4FF6-C869-CC84-65671BD1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33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8092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2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6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D14D-BDE7-DC66-01FA-0F3F72E2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D5E3-2F72-08AF-9579-34759C40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65BE-AF19-4803-E15E-2B5A61FD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F955-8D50-872A-4FB2-C641394F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173D1-7A52-E5A4-C01C-9369B75C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8534-6A5D-F70A-1D1A-A9E64F9A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A3F-5EE3-362B-9B1E-DD7A77FE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54AD7-E629-2A61-EE05-5717E1F1C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6EBC0-2445-A531-8DC7-F5A0C9EC8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EA76C-6CF4-8BA7-D6D7-97247BEC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62E73-D2F9-600F-777C-C7F72112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8B29-B359-ED19-AFA2-8080756C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63945-07DC-A071-5125-B404D6A4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501CB-05BE-F597-444E-9D1A31253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E2438-088C-4216-3DD6-D36DF976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B0A-128E-CABF-CE57-6F6F1F607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D85BC-C5B4-C99B-B3C6-ADC0820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A1869-0D89-1710-DF43-1A3AF0DB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4653E-E2CD-D691-4D2D-7EE8943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415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1754-ACA3-8689-788E-CBF9CF4F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148E9-D03D-103E-0310-A80F5030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5DAB3-4BE8-1294-9F93-2FA21D3B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61DF7-5264-7A82-F2B9-AF758E6D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74F6-9E61-CBE9-1DEF-408D98CA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DE02-3091-2924-D7D6-F46C0C4C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1900-248D-B487-2DD2-54C01C6A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F62A-EE49-C0AF-5C42-EB0F31D3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A2D4-C7BD-492F-5A01-D831D2231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C5D88-EE97-FD78-8E88-254BAD5C7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B15B2-10A4-8488-E6B2-22229898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F433-1A7E-0C69-059D-A9A29F2A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852AB-707D-AB50-62A1-A9C07B04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732B-7A30-719E-CD4F-AF6FB224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B2EBF-B7D0-ABF4-9C8A-5243B7492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732D3-F240-1BED-2055-B450E0DE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582C7-56A3-9BC8-0122-D5DA975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533DF-6900-C774-DDF8-E713E257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FF524-5068-E5F3-84F2-68C104AB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23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40577-9190-D121-4826-E50621A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DF2A-1001-52CE-477D-4606C230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DFC7-3C32-2B4B-22D3-2BE2712E4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4548-7740-B15C-5723-D574C762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A2722-972B-AFEB-C1A0-5C8C0250B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2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9DEC-91EE-9E8A-73C4-7FEACC8F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7E1A-3EA2-9020-D849-69537DB37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PL" sz="5200" b="1" dirty="0">
                <a:solidFill>
                  <a:srgbClr val="FFFFFF"/>
                </a:solidFill>
              </a:rPr>
              <a:t>Articles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4DAD-B444-F2F6-6FAC-E26C0CF55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Spotting Football Events Using Two-Stream Convolutional Neural Network and Dilated Recurrent Neural Network </a:t>
            </a:r>
            <a:br>
              <a:rPr lang="en-GB" b="1" dirty="0"/>
            </a:b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PL" b="1" dirty="0"/>
          </a:p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Spotting</a:t>
            </a:r>
            <a:r>
              <a:rPr lang="pl-PL" dirty="0"/>
              <a:t> football </a:t>
            </a:r>
            <a:r>
              <a:rPr lang="pl-PL" dirty="0" err="1"/>
              <a:t>events</a:t>
            </a:r>
            <a:r>
              <a:rPr lang="pl-PL" dirty="0"/>
              <a:t> in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videos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the </a:t>
            </a:r>
            <a:r>
              <a:rPr lang="pl-PL" dirty="0" err="1"/>
              <a:t>long-range</a:t>
            </a:r>
            <a:r>
              <a:rPr lang="pl-PL" dirty="0"/>
              <a:t> and </a:t>
            </a:r>
            <a:r>
              <a:rPr lang="pl-PL" dirty="0" err="1"/>
              <a:t>mid-range</a:t>
            </a:r>
            <a:r>
              <a:rPr lang="pl-PL" dirty="0"/>
              <a:t> </a:t>
            </a:r>
            <a:r>
              <a:rPr lang="pl-PL" dirty="0" err="1"/>
              <a:t>correlations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frames</a:t>
            </a:r>
            <a:r>
              <a:rPr lang="pl-PL" dirty="0"/>
              <a:t> in </a:t>
            </a:r>
            <a:r>
              <a:rPr lang="pl-PL" dirty="0" err="1"/>
              <a:t>addition</a:t>
            </a:r>
            <a:r>
              <a:rPr lang="pl-PL" dirty="0"/>
              <a:t> to the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spatiotemporal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in the </a:t>
            </a:r>
            <a:r>
              <a:rPr lang="pl-PL" dirty="0" err="1"/>
              <a:t>neighborhood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frame</a:t>
            </a:r>
            <a:r>
              <a:rPr lang="pl-PL" dirty="0"/>
              <a:t>.</a:t>
            </a: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Data contains 500 matches with a total number of 6,637 annotated events-videos.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356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Architecture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PL" dirty="0"/>
              <a:t>Two stream CNN ResNet50 as a backbone.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DialatedRNN with LSTM units.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Three different algorithms for event spotting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C2703-35C3-5BF6-B92E-D6577FB7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42147"/>
            <a:ext cx="5181600" cy="19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2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14F69-A130-C8BA-BE99-67C994E4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4" y="2034508"/>
            <a:ext cx="5331839" cy="309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A13E0-0F6E-57DC-F701-7E7B87E4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2954"/>
            <a:ext cx="5331838" cy="29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Maybe better way to provide spatial information. They are based on the videos I assume that this model doesn’t learn much about interactions between players in specific event which might be also crucial factor.</a:t>
            </a:r>
          </a:p>
        </p:txBody>
      </p:sp>
    </p:spTree>
    <p:extLst>
      <p:ext uri="{BB962C8B-B14F-4D97-AF65-F5344CB8AC3E}">
        <p14:creationId xmlns:p14="http://schemas.microsoft.com/office/powerpoint/2010/main" val="426149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Making Offensive Play Predictable - Using a Graph Convolutional Network to Understand Defensive Performance in Soccer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Model defensive behaviour and its effect on attacking behaviour. So it will be possible to evaluate defensive performance.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Positional data from wide range of games from top 5 </a:t>
            </a:r>
            <a:r>
              <a:rPr lang="en-GB" dirty="0" err="1"/>
              <a:t>europe</a:t>
            </a:r>
            <a:r>
              <a:rPr lang="en-GB" dirty="0"/>
              <a:t> leagues.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00064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PL" b="1" dirty="0"/>
              <a:t>Train 6 models using GNNs: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XReceiver</a:t>
            </a:r>
            <a:r>
              <a:rPr lang="en-GB" dirty="0"/>
              <a:t>: Probability for every player to become the pass receiver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xThreats</a:t>
            </a:r>
            <a:r>
              <a:rPr lang="en-GB" dirty="0"/>
              <a:t>: probability of a shot occurring within next 10 seconds if a pass was played to attacker.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xPass</a:t>
            </a:r>
            <a:r>
              <a:rPr lang="en-GB" dirty="0"/>
              <a:t>: Predicts how likely a pass would be completed to each attacker off the ball at any moment within a player possession.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60400"/>
            <a:ext cx="5181600" cy="5516563"/>
          </a:xfrm>
        </p:spPr>
        <p:txBody>
          <a:bodyPr>
            <a:normAutofit fontScale="92500" lnSpcReduction="10000"/>
          </a:bodyPr>
          <a:lstStyle/>
          <a:p>
            <a:endParaRPr lang="en-PL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Player Availability: Using the outputs from </a:t>
            </a:r>
            <a:r>
              <a:rPr lang="en-GB" dirty="0" err="1"/>
              <a:t>xReceiver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we infer how available every attacker is off the ball at each frame.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Defensive Impact: We are able to detect high level defensive concepts such as ball and man orientated defending, defensive position play and off ball runs.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Disruption Maps: Global visual representations of defending teams’ ability to disrupt the oppositions attacking strategy.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8887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B63A6-A22B-6ABA-8F02-33F04E7D4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4267200" cy="4441824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xThreat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models allows to value not just what did happen but what could have happened or more accurately what was prevented.</a:t>
            </a:r>
          </a:p>
          <a:p>
            <a:r>
              <a:rPr lang="en-GB" dirty="0"/>
              <a:t>Disruption Maps is a weighted 2d distribution that shows where a team, positively or negatively, disrupted the oppositions off ball options.</a:t>
            </a:r>
          </a:p>
          <a:p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3DFC8-5331-CF57-5819-0180F6CA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304544"/>
            <a:ext cx="6248400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Identify different defensive styles (man and ball orientated defending) and off ball runs by active learning approach where labels are generated, trained against and then assessed.</a:t>
            </a:r>
          </a:p>
        </p:txBody>
      </p:sp>
    </p:spTree>
    <p:extLst>
      <p:ext uri="{BB962C8B-B14F-4D97-AF65-F5344CB8AC3E}">
        <p14:creationId xmlns:p14="http://schemas.microsoft.com/office/powerpoint/2010/main" val="297312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Event Detection in Football using Graph Convolutional Networks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0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the pipeline for generating a high-level view of the football field (referred to as a </a:t>
            </a:r>
            <a:r>
              <a:rPr lang="en-GB" dirty="0" err="1"/>
              <a:t>minimap</a:t>
            </a:r>
            <a:r>
              <a:rPr lang="en-GB" dirty="0"/>
              <a:t>) using ball-player bounding boxes and camera calibration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Describing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football </a:t>
            </a:r>
            <a:r>
              <a:rPr lang="pl-PL" dirty="0" err="1"/>
              <a:t>tracking</a:t>
            </a:r>
            <a:r>
              <a:rPr lang="pl-PL" dirty="0"/>
              <a:t> data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modelled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processed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Convolutional</a:t>
            </a:r>
            <a:r>
              <a:rPr lang="pl-PL" dirty="0"/>
              <a:t> Networks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event detection as an action spotting task, which involves localizing events to a certain timestamp in a video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Experimenting with different pooling methods for modelling the temporal context around each action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92066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Transforming videos to </a:t>
            </a:r>
            <a:r>
              <a:rPr lang="en-GB" b="1" dirty="0" err="1"/>
              <a:t>minimaps</a:t>
            </a:r>
            <a:r>
              <a:rPr lang="en-GB" b="1" dirty="0"/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Merge videos into panorama by calibration.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Faster-RCCN with </a:t>
            </a:r>
            <a:r>
              <a:rPr lang="en-GB" dirty="0" err="1"/>
              <a:t>ResNet</a:t>
            </a:r>
            <a:r>
              <a:rPr lang="en-GB" dirty="0"/>
              <a:t> backbone used to detect players and ball.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Hungarian algorithm weas used to associate detections with trajectories based on extracted features, positioning the previous frame and estimation of their current position using Kalman filter.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Then positions are projected onto the pith </a:t>
            </a:r>
            <a:r>
              <a:rPr lang="en-GB" dirty="0" err="1"/>
              <a:t>minimap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85131"/>
            <a:ext cx="5181600" cy="3124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L" b="1" dirty="0"/>
              <a:t>Further steps: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Collecting graph features two for positions and 3 one-hot encodings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Plug them into Convolutional GNNs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Pooling (AVG, MAX, </a:t>
            </a:r>
            <a:r>
              <a:rPr lang="en-GB" dirty="0" err="1"/>
              <a:t>NetVLAD</a:t>
            </a:r>
            <a:r>
              <a:rPr lang="en-GB" dirty="0"/>
              <a:t>, </a:t>
            </a:r>
            <a:r>
              <a:rPr lang="en-GB" dirty="0" err="1"/>
              <a:t>NetRVLAD</a:t>
            </a:r>
            <a:r>
              <a:rPr lang="en-GB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Multi-label classifier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1424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Goal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Identify counterpressing and derive metrics that support coaches with the analysis of transitionsituations.</a:t>
            </a:r>
            <a:r>
              <a:rPr lang="en-GB" dirty="0"/>
              <a:t>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Additionally, infer objective influence factors for its success and assess the validity of peer-created rules of thumb established in by practitioners.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08978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BBA00-00A5-D781-2CA3-2A6CE9D8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892"/>
            <a:ext cx="7772400" cy="47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15168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Introduce self-supervising tasks to pretrain graphs.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Predicting the future motion of teams given the previous positions of its players over the window.	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03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Deep soccer analytics: learning an action-value function for evaluating soccer players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Apply Deep Reinforcement Learning (DRL) to learn an action-value Q-function from events in a soccer game. Apply Deep Reinforcement Learning (DRL) to learn an action-value Q-function from events in a soccer game.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6400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Markov game model: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agents Home and Away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Action denotes movements of players who control the ball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Observation is a feature vector specifying a value of the features.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Reward is the goal value.</a:t>
            </a:r>
          </a:p>
          <a:p>
            <a:pPr marL="0" indent="0" algn="just">
              <a:buNone/>
            </a:pPr>
            <a:r>
              <a:rPr lang="en-GB" b="1" dirty="0"/>
              <a:t>Goal Q-function: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Divide a soccer game into goal-scoring episodes.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Architecture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Two tower design for home and away teams separately. Each tower captures the play history with a stacked LSTM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Home/Away Team Identifier to select the hidden state from home or away tower according who possess the ball.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Selected hidden state values are sent to hidden layers whose outputs are normalized by </a:t>
            </a:r>
            <a:r>
              <a:rPr lang="en-GB" dirty="0" err="1"/>
              <a:t>softmax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Weight training:</a:t>
            </a:r>
          </a:p>
          <a:p>
            <a:pPr>
              <a:buFont typeface="Wingdings" pitchFamily="2" charset="2"/>
              <a:buChar char="§"/>
            </a:pPr>
            <a:r>
              <a:rPr lang="en-GB" dirty="0" err="1"/>
              <a:t>Sarsa</a:t>
            </a:r>
            <a:r>
              <a:rPr lang="en-GB" dirty="0"/>
              <a:t> method and apply a dynamic possession LSTM to control the trace length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325930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B4104-0DE5-434E-541B-2DBA306F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09946"/>
            <a:ext cx="10591800" cy="60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8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6818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Incorporating tracking data 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Developing on-line deep RL methods.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510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for Football Player Decision Making Analysis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aim of this model is to to evaluate player decision by creating metric called Decision Value. To obtain these values Reinforcement Learning approach is applied.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  <a:endParaRPr lang="en-PL" b="1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Tracking data from 580 games from the EPL. </a:t>
            </a:r>
          </a:p>
        </p:txBody>
      </p:sp>
    </p:spTree>
    <p:extLst>
      <p:ext uri="{BB962C8B-B14F-4D97-AF65-F5344CB8AC3E}">
        <p14:creationId xmlns:p14="http://schemas.microsoft.com/office/powerpoint/2010/main" val="421793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Possession Value Model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models considered VAEP and OBV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Aim to value events within the dataset.</a:t>
            </a:r>
          </a:p>
          <a:p>
            <a:pPr marL="0" indent="0" algn="just">
              <a:buNone/>
            </a:pPr>
            <a:r>
              <a:rPr lang="en-GB" b="1" dirty="0"/>
              <a:t>Possession Control Model: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Personal implementation of PCM as the position of all 22 players wasn’t always available.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They aim to represent which areas of the pitch belong to each team.</a:t>
            </a:r>
          </a:p>
          <a:p>
            <a:pPr marL="0" indent="0" algn="just">
              <a:buNone/>
            </a:pPr>
            <a:r>
              <a:rPr lang="en-GB" b="1" dirty="0"/>
              <a:t>*They are used for reward calculations.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DRL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Offline DRL (No interaction with environment).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State representation: four images (Actor, Teammates, Opposition and PCM), tracking data.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Actions [pass, carry, dribble, clear, shot, x, y]. </a:t>
            </a:r>
            <a:r>
              <a:rPr lang="en-GB" dirty="0" err="1"/>
              <a:t>x,y</a:t>
            </a:r>
            <a:r>
              <a:rPr lang="en-GB" dirty="0"/>
              <a:t>-are target location of the performed action.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Reward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Algorithm: Implicit Q-Learning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Images passed through </a:t>
            </a:r>
            <a:r>
              <a:rPr lang="en-GB" dirty="0" err="1"/>
              <a:t>NatureDQN</a:t>
            </a:r>
            <a:r>
              <a:rPr lang="en-GB" dirty="0"/>
              <a:t>-based encoder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7F26-2042-E130-542B-05944E52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67" y="3901304"/>
            <a:ext cx="3592033" cy="6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Counterpressing detection: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Manual counterpressing tagging procedure.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Around 20 features used.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XGBoost model for classification.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SHAP values to evaluate features.</a:t>
            </a:r>
            <a:endParaRPr lang="en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D8FD5-E8A1-B110-B101-AE0E9B46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Success metric: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Extracted: shots, expected goals and actual goals.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Succesful actions: ball </a:t>
            </a:r>
            <a:r>
              <a:rPr lang="en-GB"/>
              <a:t>is regained within five seconds and shot occurs within next 20 seconds.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9542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/>
              <a:t>To present how the model works some scenarios were presented. And for some actions DV values were presented.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Then the evaluation players through the season was resented. The average DV was calculated.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Also, teams were sorted by the Average DV and compared to their final league position.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some teams, the heatmaps for average DV per zone were presented</a:t>
            </a:r>
          </a:p>
          <a:p>
            <a:endParaRPr lang="en-GB" dirty="0"/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71516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99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Reinforcement Learning for Football Player Decision Making Analysis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aim of this model is to to evaluate player decision by creating metric called Decision Value. To obtain these values Reinforcement Learning approach is applied.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  <a:endParaRPr lang="en-PL" b="1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Tracking data from 580 games from the EPL. </a:t>
            </a:r>
          </a:p>
        </p:txBody>
      </p:sp>
    </p:spTree>
    <p:extLst>
      <p:ext uri="{BB962C8B-B14F-4D97-AF65-F5344CB8AC3E}">
        <p14:creationId xmlns:p14="http://schemas.microsoft.com/office/powerpoint/2010/main" val="101165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Possession Value Model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models considered VAEP and OBV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Aim to value events within the dataset.</a:t>
            </a:r>
          </a:p>
          <a:p>
            <a:pPr marL="0" indent="0" algn="just">
              <a:buNone/>
            </a:pPr>
            <a:r>
              <a:rPr lang="en-GB" b="1" dirty="0"/>
              <a:t>Possession Control Model: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Personal implementation of PCM as the position of all 22 players wasn’t always available.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They aim to represent which areas of the pitch belong to each team.</a:t>
            </a:r>
          </a:p>
          <a:p>
            <a:pPr marL="0" indent="0" algn="just">
              <a:buNone/>
            </a:pPr>
            <a:r>
              <a:rPr lang="en-GB" b="1" dirty="0"/>
              <a:t>*They are used for reward calculations.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DRL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Offline DRL (No interaction with environment).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State representation: four images (Actor, Teammates, Opposition and PCM), tracking data.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Actions [pass, carry, dribble, clear, shot, x, y]. </a:t>
            </a:r>
            <a:r>
              <a:rPr lang="en-GB" dirty="0" err="1"/>
              <a:t>x,y</a:t>
            </a:r>
            <a:r>
              <a:rPr lang="en-GB" dirty="0"/>
              <a:t>-are target location of the performed action.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Reward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Algorithm: Implicit Q-Learning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Images passed through </a:t>
            </a:r>
            <a:r>
              <a:rPr lang="en-GB" dirty="0" err="1"/>
              <a:t>NatureDQN</a:t>
            </a:r>
            <a:r>
              <a:rPr lang="en-GB" dirty="0"/>
              <a:t>-based encoder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7F26-2042-E130-542B-05944E52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67" y="3901304"/>
            <a:ext cx="3592033" cy="6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8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/>
              <a:t>To present how the model works some scenarios were presented. And for some actions DV values were presented.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Then the evaluation players through the season was resented. The average DV was calculated.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Also, teams were sorted by the Average DV and compared to their final league position.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some teams, the heatmaps for average DV per zone were presented</a:t>
            </a:r>
          </a:p>
          <a:p>
            <a:endParaRPr lang="en-GB" dirty="0"/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94419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665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Event Recognition in Broadcast Soccer Videos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 approach aims at exploiting multiple cues to make a prediction. Specifically, classifier is a linear combination of three classifiers each of them is trained to learn different aspects of the video to make a prediction.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Created dataset for 5 events namely </a:t>
            </a:r>
            <a:r>
              <a:rPr lang="en-GB" dirty="0" err="1"/>
              <a:t>cor-ner</a:t>
            </a:r>
            <a:r>
              <a:rPr lang="en-GB" dirty="0"/>
              <a:t>, dribble, pass, goal and fall.</a:t>
            </a:r>
          </a:p>
        </p:txBody>
      </p:sp>
    </p:spTree>
    <p:extLst>
      <p:ext uri="{BB962C8B-B14F-4D97-AF65-F5344CB8AC3E}">
        <p14:creationId xmlns:p14="http://schemas.microsoft.com/office/powerpoint/2010/main" val="183253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447" y="1685131"/>
            <a:ext cx="5971953" cy="50617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b="1" dirty="0"/>
              <a:t>Event Recognition Classifier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Trajectory-pooled deep convolutional descriptor.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Sum Pooling then Soft-max layer</a:t>
            </a:r>
          </a:p>
          <a:p>
            <a:pPr marL="0" indent="0" algn="just">
              <a:buNone/>
            </a:pPr>
            <a:r>
              <a:rPr lang="en-GB" b="1" dirty="0"/>
              <a:t>View shot Classifier: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Shot type features: average colour of each channel, average size of the players, and the ratio of play-field region to non play-field region.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SVM classifier for view type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 Naïve Bayes classifier for events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b="1" dirty="0"/>
              <a:t>Camera-position Classifier:</a:t>
            </a: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Given a video clip identify the playground region and predict the event 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Use simple edge based features and formulate the registration problem as nearest neighbour search to the closest edge map in a precomputed dictionary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For event prediction using the playground region, divide the entire ground into 6 bins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Estimate the distribution of each event given all possible bin features using naïve Bayes classifier.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16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007FA-5AA2-F053-BB4A-B6516117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6" y="1690688"/>
            <a:ext cx="10265047" cy="44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Train the RL model on a dataset that contains the positions of all the on-field players.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Another aspect that could be taken into account is the velocity of the players when computing the PCM.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69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Results</a:t>
            </a:r>
            <a:endParaRPr lang="en-PL" b="1" dirty="0"/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2E5C1E9-EC90-63F1-FF03-040418B0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1707"/>
            <a:ext cx="10515600" cy="146729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D215B52E-36BA-B22B-C605-5FEE40B0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81" y="3700019"/>
            <a:ext cx="5890437" cy="28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6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Low inter-</a:t>
            </a:r>
            <a:r>
              <a:rPr lang="en-GB" dirty="0" err="1"/>
              <a:t>labeler</a:t>
            </a:r>
            <a:r>
              <a:rPr lang="en-GB" dirty="0"/>
              <a:t> reliability (82.1%) using labelling-support methods.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Consider using continuous features, or even the raw positional data of all players instead of features at discrete time points.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Comparing their risk-reward structure to counterpressing situations, could lead to crucial insights by evaluating a teams’ decision to counterpressing versus falling back objectively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147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detection</a:t>
            </a:r>
            <a:r>
              <a:rPr lang="pl-PL" dirty="0"/>
              <a:t> in broadcast </a:t>
            </a:r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quality</a:t>
            </a:r>
            <a:r>
              <a:rPr lang="pl-PL" dirty="0"/>
              <a:t> football </a:t>
            </a:r>
            <a:r>
              <a:rPr lang="pl-PL" dirty="0" err="1"/>
              <a:t>videos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200 sequences of 2-3 seconds videos where extracted, depicting the event of interest under a large number of viewing conditions including camera location, ego-motion, drastic illumination changes, low quality encoding, motion artifacts and cluttering among others.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84965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 dirty="0"/>
              <a:t>Two-stream CNN: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First stream: Spatial features extracted using VGG 16 Network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Second stream: Temporal features using VGG 16 Network &amp; Optical Flow Encoding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Fusion: Sparsity regularized Autoencoder.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Classification: SVM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ABB73-3AB1-4ADF-E1E8-1D150E4F8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07210"/>
            <a:ext cx="5181600" cy="23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Results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E459-E503-D581-1711-3DFFB94A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CE99A4C-5B4C-2127-953A-67AF7FFF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01" y="2416651"/>
            <a:ext cx="9084998" cy="20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3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Using deep stacked encoders to improve classification process.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Use more advanced classification tool..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More advanced way to capture features than simple VGG 16 Network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841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1975</Words>
  <Application>Microsoft Macintosh PowerPoint</Application>
  <PresentationFormat>Widescreen</PresentationFormat>
  <Paragraphs>207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1_Office Theme</vt:lpstr>
      <vt:lpstr>Articles reviews</vt:lpstr>
      <vt:lpstr>Data-driven detection of counterpressing in professional football - Goal</vt:lpstr>
      <vt:lpstr>Data-driven detection of counterpressing in professional football - Methodologies</vt:lpstr>
      <vt:lpstr>Data-driven detection of counterpressing in professional football - Results</vt:lpstr>
      <vt:lpstr>Data-driven detection of counterpressing in professional football - Improvements</vt:lpstr>
      <vt:lpstr>Goal!! Event detection in sports video</vt:lpstr>
      <vt:lpstr>Goal!! Event detection in sports video - Methodologies</vt:lpstr>
      <vt:lpstr>Goal!! Event detection in sports video- Results</vt:lpstr>
      <vt:lpstr>Goal!! Event detection in sports video- Improvements</vt:lpstr>
      <vt:lpstr>Spotting Football Events Using Two-Stream Convolutional Neural Network and Dilated Recurrent Neural Network  </vt:lpstr>
      <vt:lpstr>Architecture</vt:lpstr>
      <vt:lpstr>Results</vt:lpstr>
      <vt:lpstr>Improvements</vt:lpstr>
      <vt:lpstr>Making Offensive Play Predictable - Using a Graph Convolutional Network to Understand Defensive Performance in Soccer</vt:lpstr>
      <vt:lpstr>Methodology</vt:lpstr>
      <vt:lpstr>Results</vt:lpstr>
      <vt:lpstr>Improvements</vt:lpstr>
      <vt:lpstr>Event Detection in Football using Graph Convolutional Networks</vt:lpstr>
      <vt:lpstr>Methodology</vt:lpstr>
      <vt:lpstr>PowerPoint Presentation</vt:lpstr>
      <vt:lpstr>Results</vt:lpstr>
      <vt:lpstr>Improvements</vt:lpstr>
      <vt:lpstr>Deep soccer analytics: learning an action-value function for evaluating soccer players</vt:lpstr>
      <vt:lpstr>Methodology</vt:lpstr>
      <vt:lpstr>PowerPoint Presentation</vt:lpstr>
      <vt:lpstr>Results</vt:lpstr>
      <vt:lpstr>Improvements</vt:lpstr>
      <vt:lpstr>Reinforcement Learning for Football Player Decision Making Analysis</vt:lpstr>
      <vt:lpstr>Methodology</vt:lpstr>
      <vt:lpstr>Results</vt:lpstr>
      <vt:lpstr>Improvements</vt:lpstr>
      <vt:lpstr>Reinforcement Learning for Football Player Decision Making Analysis</vt:lpstr>
      <vt:lpstr>Methodology</vt:lpstr>
      <vt:lpstr>Results</vt:lpstr>
      <vt:lpstr>Improvements</vt:lpstr>
      <vt:lpstr>Event Recognition in Broadcast Soccer Videos</vt:lpstr>
      <vt:lpstr>Methodology</vt:lpstr>
      <vt:lpstr>Results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Artciles reviews</dc:title>
  <dc:creator>Tadeusz Zioło</dc:creator>
  <cp:lastModifiedBy>Tadeusz Zioło</cp:lastModifiedBy>
  <cp:revision>4</cp:revision>
  <dcterms:created xsi:type="dcterms:W3CDTF">2023-10-16T16:27:58Z</dcterms:created>
  <dcterms:modified xsi:type="dcterms:W3CDTF">2023-10-18T19:33:35Z</dcterms:modified>
</cp:coreProperties>
</file>